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67" r:id="rId2"/>
    <p:sldId id="267" r:id="rId3"/>
    <p:sldId id="352" r:id="rId4"/>
    <p:sldId id="269" r:id="rId5"/>
    <p:sldId id="259" r:id="rId6"/>
    <p:sldId id="356" r:id="rId7"/>
    <p:sldId id="291" r:id="rId8"/>
    <p:sldId id="358" r:id="rId9"/>
    <p:sldId id="263" r:id="rId10"/>
    <p:sldId id="277" r:id="rId11"/>
    <p:sldId id="284" r:id="rId12"/>
    <p:sldId id="285" r:id="rId13"/>
    <p:sldId id="286" r:id="rId14"/>
    <p:sldId id="357" r:id="rId15"/>
    <p:sldId id="279" r:id="rId16"/>
    <p:sldId id="287" r:id="rId17"/>
    <p:sldId id="288" r:id="rId18"/>
    <p:sldId id="289" r:id="rId19"/>
    <p:sldId id="290" r:id="rId20"/>
    <p:sldId id="296" r:id="rId21"/>
    <p:sldId id="321" r:id="rId22"/>
    <p:sldId id="322" r:id="rId23"/>
    <p:sldId id="323" r:id="rId24"/>
    <p:sldId id="324" r:id="rId25"/>
    <p:sldId id="325" r:id="rId26"/>
    <p:sldId id="364" r:id="rId27"/>
    <p:sldId id="365" r:id="rId28"/>
    <p:sldId id="332" r:id="rId29"/>
    <p:sldId id="333" r:id="rId30"/>
    <p:sldId id="360" r:id="rId31"/>
    <p:sldId id="361" r:id="rId32"/>
    <p:sldId id="319" r:id="rId33"/>
    <p:sldId id="320" r:id="rId34"/>
    <p:sldId id="363" r:id="rId35"/>
    <p:sldId id="354" r:id="rId36"/>
    <p:sldId id="355" r:id="rId37"/>
    <p:sldId id="329" r:id="rId38"/>
    <p:sldId id="306" r:id="rId39"/>
    <p:sldId id="307" r:id="rId40"/>
    <p:sldId id="308" r:id="rId41"/>
    <p:sldId id="309" r:id="rId42"/>
    <p:sldId id="310" r:id="rId43"/>
    <p:sldId id="316" r:id="rId44"/>
    <p:sldId id="317" r:id="rId45"/>
    <p:sldId id="311" r:id="rId46"/>
    <p:sldId id="318" r:id="rId47"/>
    <p:sldId id="312" r:id="rId48"/>
    <p:sldId id="313" r:id="rId49"/>
    <p:sldId id="314" r:id="rId50"/>
    <p:sldId id="366" r:id="rId51"/>
    <p:sldId id="276" r:id="rId52"/>
    <p:sldId id="347" r:id="rId53"/>
    <p:sldId id="348" r:id="rId54"/>
    <p:sldId id="351" r:id="rId55"/>
    <p:sldId id="346" r:id="rId56"/>
    <p:sldId id="349" r:id="rId57"/>
    <p:sldId id="350" r:id="rId5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96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0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1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4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9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5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95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40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70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40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01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5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7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5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1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78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6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42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5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14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95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96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2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1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25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03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42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9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33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6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3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D6AE-732B-1E90-1EF2-41058693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86FA-1565-4895-5F53-C29536CA8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C22C-C7AB-5AC1-60A0-09E3298B1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29F50-041F-D0E7-68E5-31DB996E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2F46E-A3C0-4B03-BE58-DE925E279FF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5982A-C45B-A9A4-B637-4B546969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35EC2-308F-95B0-9728-22F23F92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81BA-73A9-4DA5-B9D6-A825820152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89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2A7AFB9A-96CD-44AA-FF34-9AD05C4B63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315F9-B938-8496-593E-40D82DE4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8000"/>
            <a:ext cx="14816667" cy="8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E0E6C-46B7-68E0-5D5B-2C3ECD5A4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19" y="2875421"/>
            <a:ext cx="3797495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6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F00F4CC-44D6-F3C8-EEB0-E8C9F8749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024" y="2966495"/>
            <a:ext cx="4807197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485D7-1A59-2086-414B-18A9449AF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67" y="2777490"/>
            <a:ext cx="6684553" cy="39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22B85-2D3B-472E-F63C-7C71A120E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825" y="2857409"/>
            <a:ext cx="6483683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1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35B059-E0B7-D813-C8DA-71FC51048669}"/>
              </a:ext>
            </a:extLst>
          </p:cNvPr>
          <p:cNvSpPr txBox="1"/>
          <p:nvPr/>
        </p:nvSpPr>
        <p:spPr>
          <a:xfrm>
            <a:off x="2951543" y="925975"/>
            <a:ext cx="1106539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lang="en-IN" sz="2400" dirty="0" err="1">
                <a:solidFill>
                  <a:srgbClr val="BCBEC4"/>
                </a:solidFill>
                <a:effectLst/>
                <a:latin typeface="JetBrains Mono"/>
              </a:rPr>
              <a:t>naren.java.helpline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IN" sz="2400" dirty="0" err="1">
                <a:solidFill>
                  <a:srgbClr val="BCBEC4"/>
                </a:solidFill>
                <a:effectLst/>
                <a:latin typeface="JetBrains Mono"/>
              </a:rPr>
              <a:t>BankAccountEncapsulationDemo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private double </a:t>
            </a:r>
            <a:r>
              <a:rPr lang="en-IN" sz="2400" dirty="0">
                <a:solidFill>
                  <a:srgbClr val="C77DBB"/>
                </a:solidFill>
                <a:effectLst/>
                <a:latin typeface="JetBrains Mono"/>
              </a:rPr>
              <a:t>balance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public double </a:t>
            </a:r>
            <a:r>
              <a:rPr lang="en-IN" sz="2400" dirty="0" err="1">
                <a:solidFill>
                  <a:srgbClr val="56A8F5"/>
                </a:solidFill>
                <a:effectLst/>
                <a:latin typeface="JetBrains Mono"/>
              </a:rPr>
              <a:t>getBalance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() {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IN" sz="2400" dirty="0">
                <a:solidFill>
                  <a:srgbClr val="C77DBB"/>
                </a:solidFill>
                <a:effectLst/>
                <a:latin typeface="JetBrains Mono"/>
              </a:rPr>
              <a:t>balance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lang="en-IN" sz="2400" dirty="0">
                <a:solidFill>
                  <a:srgbClr val="56A8F5"/>
                </a:solidFill>
                <a:effectLst/>
                <a:latin typeface="JetBrains Mono"/>
              </a:rPr>
              <a:t>deposit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double 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amount) {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IN" sz="2400" dirty="0"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(amount &gt; </a:t>
            </a:r>
            <a:r>
              <a:rPr lang="en-IN" sz="24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lang="en-IN" sz="2400" dirty="0">
                <a:solidFill>
                  <a:srgbClr val="C77DBB"/>
                </a:solidFill>
                <a:effectLst/>
                <a:latin typeface="JetBrains Mono"/>
              </a:rPr>
              <a:t>balance </a:t>
            </a: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+= amount;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en-IN" sz="2400" dirty="0">
                <a:solidFill>
                  <a:srgbClr val="BCBEC4"/>
                </a:solidFill>
                <a:effectLst/>
                <a:latin typeface="JetBrains Mono"/>
              </a:rPr>
            </a:br>
            <a:endParaRPr lang="en-IN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52382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IN" sz="4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Abstraction?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3440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B2C97F-506E-480E-845B-61E366AA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03" y="289881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1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CBEA89-110D-F39B-868C-0D33CBCA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576" y="2777490"/>
            <a:ext cx="5631299" cy="25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3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F1D26-64BA-6B4D-9592-34674D10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91" y="3373661"/>
            <a:ext cx="6159817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B6B9099-903A-8598-5236-FDC7443C6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19" y="3164390"/>
            <a:ext cx="10425879" cy="32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182" y="10702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0F0F0F"/>
                </a:solidFill>
                <a:latin typeface="Söhne"/>
              </a:rPr>
              <a:t>What is object?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76892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513892"/>
            <a:ext cx="5410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Inheritance?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238375" y="4756785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792510" y="475678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52342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77124" y="475678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944576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6605337" y="830179"/>
            <a:ext cx="6557210" cy="718008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074" name="Picture 2" descr="Single inheritance">
            <a:extLst>
              <a:ext uri="{FF2B5EF4-FFF2-40B4-BE49-F238E27FC236}">
                <a16:creationId xmlns:a16="http://schemas.microsoft.com/office/drawing/2014/main" id="{8F746D77-FDEE-CA43-2950-33203C9A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37" y="2901861"/>
            <a:ext cx="5484783" cy="27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03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4100" name="Picture 4" descr="Lightbox">
            <a:extLst>
              <a:ext uri="{FF2B5EF4-FFF2-40B4-BE49-F238E27FC236}">
                <a16:creationId xmlns:a16="http://schemas.microsoft.com/office/drawing/2014/main" id="{330F9A42-C21E-1D2D-4B8B-4BA37837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81" y="1469985"/>
            <a:ext cx="8402520" cy="4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2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124" name="Picture 4" descr="Lightbox">
            <a:extLst>
              <a:ext uri="{FF2B5EF4-FFF2-40B4-BE49-F238E27FC236}">
                <a16:creationId xmlns:a16="http://schemas.microsoft.com/office/drawing/2014/main" id="{2C87F74E-2A46-D98A-E377-3DD6D9CF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77" y="896502"/>
            <a:ext cx="5792704" cy="50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A3D9F702-52E6-33AD-3054-36DCD95DA786}"/>
              </a:ext>
            </a:extLst>
          </p:cNvPr>
          <p:cNvSpPr/>
          <p:nvPr/>
        </p:nvSpPr>
        <p:spPr>
          <a:xfrm>
            <a:off x="6496673" y="6140379"/>
            <a:ext cx="5745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600" b="1" dirty="0">
                <a:latin typeface="Nobile"/>
                <a:ea typeface="Roboto Slab" pitchFamily="34" charset="-122"/>
                <a:cs typeface="Roboto Slab" pitchFamily="34" charset="-120"/>
              </a:rPr>
              <a:t>		Hierarchical Inheritance</a:t>
            </a:r>
            <a:endParaRPr lang="en-US" sz="1600" b="1" dirty="0">
              <a:latin typeface="Nobile"/>
            </a:endParaRPr>
          </a:p>
        </p:txBody>
      </p:sp>
    </p:spTree>
    <p:extLst>
      <p:ext uri="{BB962C8B-B14F-4D97-AF65-F5344CB8AC3E}">
        <p14:creationId xmlns:p14="http://schemas.microsoft.com/office/powerpoint/2010/main" val="59199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6412832" y="950495"/>
            <a:ext cx="7688180" cy="7059763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148" name="Picture 4" descr="Lightbox">
            <a:extLst>
              <a:ext uri="{FF2B5EF4-FFF2-40B4-BE49-F238E27FC236}">
                <a16:creationId xmlns:a16="http://schemas.microsoft.com/office/drawing/2014/main" id="{4E0CCF2A-78A0-500A-0CCA-B26FF558F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25" y="2963513"/>
            <a:ext cx="5361103" cy="26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7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828802" y="-17362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172" name="Picture 4" descr="Lightbox">
            <a:extLst>
              <a:ext uri="{FF2B5EF4-FFF2-40B4-BE49-F238E27FC236}">
                <a16:creationId xmlns:a16="http://schemas.microsoft.com/office/drawing/2014/main" id="{816D406B-B77A-91E2-6E3C-D3CC8787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8" y="2369555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3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5710BD2-4395-1E59-01E2-0F615C7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9161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7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59BEB5-BD6F-151F-4C6D-8B7D17D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0"/>
            <a:ext cx="14630401" cy="82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3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39279" y="5126165"/>
            <a:ext cx="4591990" cy="2359085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505F3-698F-15A0-4014-945DFB22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532" y="2552619"/>
            <a:ext cx="5713686" cy="492317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D59C2FB-0CB7-D1AE-324D-457AAAF3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96" y="540176"/>
            <a:ext cx="2479489" cy="185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CB508-AB98-647F-88E2-4B1D93175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03" y="540176"/>
            <a:ext cx="2753617" cy="1834953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4C20F05-FC09-E3E6-74BF-5D4F0F2A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97" y="3472507"/>
            <a:ext cx="6565052" cy="37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3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75" y="2049174"/>
            <a:ext cx="5060738" cy="28466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39279" y="5126165"/>
            <a:ext cx="4591990" cy="2359085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505F3-698F-15A0-4014-945DFB22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532" y="2552619"/>
            <a:ext cx="5713686" cy="492317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D59C2FB-0CB7-D1AE-324D-457AAAF3B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96" y="540176"/>
            <a:ext cx="2479489" cy="185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CB508-AB98-647F-88E2-4B1D93175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03" y="540176"/>
            <a:ext cx="2753617" cy="1834953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4C20F05-FC09-E3E6-74BF-5D4F0F2A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97" y="3472507"/>
            <a:ext cx="6565052" cy="37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F73EA-23C5-0DE5-9753-17EDC71DE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09" y="2322710"/>
            <a:ext cx="1339919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1388182" y="10702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170" name="Picture 2" descr="550+ Wallpaper For Mobile Pictures | Download Free Images on Unsplash">
            <a:extLst>
              <a:ext uri="{FF2B5EF4-FFF2-40B4-BE49-F238E27FC236}">
                <a16:creationId xmlns:a16="http://schemas.microsoft.com/office/drawing/2014/main" id="{3394E42A-4950-04DE-C9F8-132437FE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95" y="1321083"/>
            <a:ext cx="10595738" cy="55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67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A1C1-E2D2-8B98-4707-9604AD38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                                                                                             </a:t>
            </a:r>
            <a:br>
              <a:rPr lang="en-IN" b="1" dirty="0"/>
            </a:br>
            <a:r>
              <a:rPr lang="en-IN" b="1" dirty="0"/>
              <a:t>                                                                                               Inheritance 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D81A-44AD-22D7-4DFC-3FE3CA3C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273215"/>
            <a:ext cx="6217920" cy="6139141"/>
          </a:xfrm>
        </p:spPr>
        <p:txBody>
          <a:bodyPr/>
          <a:lstStyle/>
          <a:p>
            <a:pPr marL="0" indent="0">
              <a:buNone/>
            </a:pP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package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naren.java.helpline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interface 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Car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int </a:t>
            </a:r>
            <a:r>
              <a:rPr lang="en-IN" sz="1400" b="1" i="1" dirty="0">
                <a:solidFill>
                  <a:srgbClr val="C77DBB"/>
                </a:solidFill>
                <a:latin typeface="JetBrains Mono"/>
              </a:rPr>
              <a:t>speed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=</a:t>
            </a:r>
            <a:r>
              <a:rPr lang="en-IN" sz="1400" b="1" dirty="0">
                <a:solidFill>
                  <a:srgbClr val="2AACB8"/>
                </a:solidFill>
                <a:latin typeface="JetBrains Mono"/>
              </a:rPr>
              <a:t>50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void </a:t>
            </a:r>
            <a:r>
              <a:rPr lang="en-IN" sz="1400" b="1" dirty="0">
                <a:solidFill>
                  <a:srgbClr val="56A8F5"/>
                </a:solidFill>
                <a:latin typeface="JetBrains Mono"/>
              </a:rPr>
              <a:t>run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class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TataNexonBasic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implements 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Car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int </a:t>
            </a:r>
            <a:r>
              <a:rPr lang="en-IN" sz="1400" b="1" dirty="0">
                <a:solidFill>
                  <a:srgbClr val="C77DBB"/>
                </a:solidFill>
                <a:latin typeface="JetBrains Mono"/>
              </a:rPr>
              <a:t>speed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=</a:t>
            </a:r>
            <a:r>
              <a:rPr lang="en-IN" sz="1400" b="1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@Override</a:t>
            </a:r>
            <a:br>
              <a:rPr lang="en-IN" sz="1400" b="1" dirty="0">
                <a:solidFill>
                  <a:srgbClr val="B3AE60"/>
                </a:solidFill>
                <a:latin typeface="JetBrains Mono"/>
              </a:rPr>
            </a:b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void </a:t>
            </a:r>
            <a:r>
              <a:rPr lang="en-IN" sz="1400" b="1" dirty="0">
                <a:solidFill>
                  <a:srgbClr val="56A8F5"/>
                </a:solidFill>
                <a:latin typeface="JetBrains Mono"/>
              </a:rPr>
              <a:t>run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System.</a:t>
            </a:r>
            <a:r>
              <a:rPr lang="en-IN" sz="1400" b="1" i="1" dirty="0" err="1">
                <a:solidFill>
                  <a:srgbClr val="C77DBB"/>
                </a:solidFill>
                <a:latin typeface="JetBrains Mono"/>
              </a:rPr>
              <a:t>out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.println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"Running in the speed of 100K/h"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void </a:t>
            </a:r>
            <a:r>
              <a:rPr lang="en-IN" sz="1400" b="1" dirty="0" err="1">
                <a:solidFill>
                  <a:srgbClr val="56A8F5"/>
                </a:solidFill>
                <a:latin typeface="JetBrains Mono"/>
              </a:rPr>
              <a:t>abc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System.</a:t>
            </a:r>
            <a:r>
              <a:rPr lang="en-IN" sz="1400" b="1" i="1" dirty="0" err="1">
                <a:solidFill>
                  <a:srgbClr val="C77DBB"/>
                </a:solidFill>
                <a:latin typeface="JetBrains Mono"/>
              </a:rPr>
              <a:t>out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.println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"I am from </a:t>
            </a:r>
            <a:r>
              <a:rPr lang="en-IN" sz="1400" b="1" dirty="0" err="1">
                <a:solidFill>
                  <a:srgbClr val="6AAB73"/>
                </a:solidFill>
                <a:latin typeface="JetBrains Mono"/>
              </a:rPr>
              <a:t>TataNexonBasic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 class-</a:t>
            </a:r>
            <a:r>
              <a:rPr lang="en-IN" sz="1400" b="1" dirty="0" err="1">
                <a:solidFill>
                  <a:srgbClr val="6AAB73"/>
                </a:solidFill>
                <a:latin typeface="JetBrains Mono"/>
              </a:rPr>
              <a:t>abc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()"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class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TataNexonXzaPlus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extends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TataNexonBasic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int </a:t>
            </a:r>
            <a:r>
              <a:rPr lang="en-IN" sz="1400" b="1" dirty="0">
                <a:solidFill>
                  <a:srgbClr val="C77DBB"/>
                </a:solidFill>
                <a:latin typeface="JetBrains Mono"/>
              </a:rPr>
              <a:t>speed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=</a:t>
            </a:r>
            <a:r>
              <a:rPr lang="en-IN" sz="1400" b="1" dirty="0">
                <a:solidFill>
                  <a:srgbClr val="2AACB8"/>
                </a:solidFill>
                <a:latin typeface="JetBrains Mono"/>
              </a:rPr>
              <a:t>150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@Override</a:t>
            </a:r>
            <a:br>
              <a:rPr lang="en-IN" sz="1400" b="1" dirty="0">
                <a:solidFill>
                  <a:srgbClr val="B3AE60"/>
                </a:solidFill>
                <a:latin typeface="JetBrains Mono"/>
              </a:rPr>
            </a:b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void </a:t>
            </a:r>
            <a:r>
              <a:rPr lang="en-IN" sz="1400" b="1" dirty="0">
                <a:solidFill>
                  <a:srgbClr val="56A8F5"/>
                </a:solidFill>
                <a:latin typeface="JetBrains Mono"/>
              </a:rPr>
              <a:t>run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System.</a:t>
            </a:r>
            <a:r>
              <a:rPr lang="en-IN" sz="1400" b="1" i="1" dirty="0" err="1">
                <a:solidFill>
                  <a:srgbClr val="C77DBB"/>
                </a:solidFill>
                <a:latin typeface="JetBrains Mono"/>
              </a:rPr>
              <a:t>out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.println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"Running in the speed of 150k/h"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endParaRPr lang="en-IN" sz="1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7F3F8-2E58-0F43-8B80-C86C005F2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273215"/>
            <a:ext cx="6217920" cy="6139141"/>
          </a:xfrm>
        </p:spPr>
        <p:txBody>
          <a:bodyPr/>
          <a:lstStyle/>
          <a:p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class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TataSports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extends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TataNexonXzaPlus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//int speed=300;</a:t>
            </a:r>
            <a:br>
              <a:rPr lang="en-IN" sz="1400" b="1" dirty="0">
                <a:solidFill>
                  <a:srgbClr val="7A7E85"/>
                </a:solidFill>
                <a:latin typeface="JetBrains Mono"/>
              </a:rPr>
            </a:b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@Override</a:t>
            </a:r>
            <a:br>
              <a:rPr lang="en-IN" sz="1400" b="1" dirty="0">
                <a:solidFill>
                  <a:srgbClr val="B3AE60"/>
                </a:solidFill>
                <a:latin typeface="JetBrains Mono"/>
              </a:rPr>
            </a:br>
            <a:r>
              <a:rPr lang="en-IN" sz="1400" b="1" dirty="0">
                <a:solidFill>
                  <a:srgbClr val="B3AE60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void </a:t>
            </a:r>
            <a:r>
              <a:rPr lang="en-IN" sz="1400" b="1" dirty="0">
                <a:solidFill>
                  <a:srgbClr val="56A8F5"/>
                </a:solidFill>
                <a:latin typeface="JetBrains Mono"/>
              </a:rPr>
              <a:t>run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System.</a:t>
            </a:r>
            <a:r>
              <a:rPr lang="en-IN" sz="1400" b="1" i="1" dirty="0" err="1">
                <a:solidFill>
                  <a:srgbClr val="C77DBB"/>
                </a:solidFill>
                <a:latin typeface="JetBrains Mono"/>
              </a:rPr>
              <a:t>out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.println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</a:t>
            </a:r>
            <a:r>
              <a:rPr lang="en-IN" sz="1400" b="1" dirty="0">
                <a:solidFill>
                  <a:srgbClr val="6AAB73"/>
                </a:solidFill>
                <a:latin typeface="JetBrains Mono"/>
              </a:rPr>
              <a:t>"Running in the speed of 300km/h"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class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DemoInheritance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public static void </a:t>
            </a:r>
            <a:r>
              <a:rPr lang="en-IN" sz="1400" b="1" dirty="0">
                <a:solidFill>
                  <a:srgbClr val="56A8F5"/>
                </a:solidFill>
                <a:latin typeface="JetBrains Mono"/>
              </a:rPr>
              <a:t>main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(String[]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args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) {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TataSports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car = </a:t>
            </a:r>
            <a:r>
              <a:rPr lang="en-IN" sz="1400" b="1" dirty="0">
                <a:solidFill>
                  <a:srgbClr val="CF8E6D"/>
                </a:solidFill>
                <a:latin typeface="JetBrains Mono"/>
              </a:rPr>
              <a:t>new 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TataSports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 err="1">
                <a:solidFill>
                  <a:srgbClr val="7A7E85"/>
                </a:solidFill>
                <a:latin typeface="JetBrains Mono"/>
              </a:rPr>
              <a:t>car.run</a:t>
            </a: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();</a:t>
            </a:r>
            <a:br>
              <a:rPr lang="en-IN" sz="1400" b="1" dirty="0">
                <a:solidFill>
                  <a:srgbClr val="7A7E85"/>
                </a:solidFill>
                <a:latin typeface="JetBrains Mono"/>
              </a:rPr>
            </a:b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       //</a:t>
            </a:r>
            <a:r>
              <a:rPr lang="en-IN" sz="1400" b="1" dirty="0" err="1">
                <a:solidFill>
                  <a:srgbClr val="BCBEC4"/>
                </a:solidFill>
                <a:latin typeface="JetBrains Mono"/>
              </a:rPr>
              <a:t>car.abc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();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       </a:t>
            </a: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//</a:t>
            </a:r>
            <a:r>
              <a:rPr lang="en-IN" sz="1400" b="1" dirty="0" err="1">
                <a:solidFill>
                  <a:srgbClr val="7A7E85"/>
                </a:solidFill>
                <a:latin typeface="JetBrains Mono"/>
              </a:rPr>
              <a:t>System.out.println</a:t>
            </a: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("Speed: "+ </a:t>
            </a:r>
            <a:r>
              <a:rPr lang="en-IN" sz="1400" b="1" dirty="0" err="1">
                <a:solidFill>
                  <a:srgbClr val="7A7E85"/>
                </a:solidFill>
                <a:latin typeface="JetBrains Mono"/>
              </a:rPr>
              <a:t>car.speed</a:t>
            </a: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);</a:t>
            </a:r>
            <a:br>
              <a:rPr lang="en-IN" sz="1400" b="1" dirty="0">
                <a:solidFill>
                  <a:srgbClr val="7A7E85"/>
                </a:solidFill>
                <a:latin typeface="JetBrains Mono"/>
              </a:rPr>
            </a:br>
            <a:r>
              <a:rPr lang="en-IN" sz="1400" b="1" dirty="0">
                <a:solidFill>
                  <a:srgbClr val="7A7E85"/>
                </a:solidFill>
                <a:latin typeface="JetBrains Mono"/>
              </a:rPr>
              <a:t>    </a:t>
            </a: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r>
              <a:rPr lang="en-IN" sz="1400" b="1" dirty="0">
                <a:solidFill>
                  <a:srgbClr val="BCBEC4"/>
                </a:solidFill>
                <a:latin typeface="JetBrains Mono"/>
              </a:rPr>
              <a:t>}</a:t>
            </a:r>
            <a:br>
              <a:rPr lang="en-IN" sz="1400" b="1" dirty="0">
                <a:solidFill>
                  <a:srgbClr val="BCBEC4"/>
                </a:solidFill>
                <a:latin typeface="JetBrains Mono"/>
              </a:rPr>
            </a:br>
            <a:endParaRPr lang="en-IN" sz="1400" b="1" dirty="0">
              <a:solidFill>
                <a:srgbClr val="BCBEC4"/>
              </a:solidFill>
              <a:latin typeface="JetBrains Mono"/>
            </a:endParaRPr>
          </a:p>
          <a:p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608352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9190-19D1-9C9F-327D-91E30BA9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8FF-71A7-47E4-83F8-6EF19C4C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                              Inheritance Diamond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E7436-3738-423D-9A2C-06C4A9CCE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273215"/>
            <a:ext cx="6217920" cy="6139141"/>
          </a:xfrm>
        </p:spPr>
        <p:txBody>
          <a:bodyPr/>
          <a:lstStyle/>
          <a:p>
            <a:pPr marL="0" indent="0">
              <a:buNone/>
            </a:pPr>
            <a:r>
              <a:rPr lang="en-IN" sz="1400" b="1" dirty="0"/>
              <a:t>package </a:t>
            </a:r>
            <a:r>
              <a:rPr lang="en-IN" sz="1400" b="1" dirty="0" err="1"/>
              <a:t>naren.java.helpline</a:t>
            </a:r>
            <a:r>
              <a:rPr lang="en-IN" sz="1400" b="1" dirty="0"/>
              <a:t>;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interface A {</a:t>
            </a:r>
          </a:p>
          <a:p>
            <a:pPr marL="0" indent="0">
              <a:buNone/>
            </a:pPr>
            <a:r>
              <a:rPr lang="en-IN" sz="1400" b="1" dirty="0"/>
              <a:t>	default void fun() {</a:t>
            </a:r>
          </a:p>
          <a:p>
            <a:pPr marL="0" indent="0">
              <a:buNone/>
            </a:pPr>
            <a:r>
              <a:rPr lang="en-US" sz="1400" b="1" dirty="0"/>
              <a:t>		</a:t>
            </a:r>
            <a:r>
              <a:rPr lang="en-US" sz="1400" b="1" dirty="0" err="1"/>
              <a:t>System.out.println</a:t>
            </a:r>
            <a:r>
              <a:rPr lang="en-US" sz="1400" b="1" dirty="0"/>
              <a:t>("I am from A");</a:t>
            </a:r>
          </a:p>
          <a:p>
            <a:pPr marL="0" indent="0">
              <a:buNone/>
            </a:pPr>
            <a:r>
              <a:rPr lang="en-IN" sz="1400" b="1" dirty="0"/>
              <a:t>	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interface B {</a:t>
            </a:r>
          </a:p>
          <a:p>
            <a:pPr marL="0" indent="0">
              <a:buNone/>
            </a:pPr>
            <a:r>
              <a:rPr lang="en-IN" sz="1400" b="1" dirty="0"/>
              <a:t>	default void fun() {</a:t>
            </a:r>
          </a:p>
          <a:p>
            <a:pPr marL="0" indent="0">
              <a:buNone/>
            </a:pPr>
            <a:r>
              <a:rPr lang="en-IN" sz="1400" b="1" dirty="0"/>
              <a:t>		</a:t>
            </a:r>
            <a:r>
              <a:rPr lang="en-IN" sz="1400" b="1" dirty="0" err="1"/>
              <a:t>System.out.println</a:t>
            </a:r>
            <a:r>
              <a:rPr lang="en-IN" sz="1400" b="1" dirty="0"/>
              <a:t>("I am from B");</a:t>
            </a:r>
          </a:p>
          <a:p>
            <a:pPr marL="0" indent="0">
              <a:buNone/>
            </a:pPr>
            <a:r>
              <a:rPr lang="en-IN" sz="1400" b="1" dirty="0"/>
              <a:t>	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4CE55-38FE-0C9E-3991-D7902AF1B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273215"/>
            <a:ext cx="6217920" cy="6139141"/>
          </a:xfrm>
        </p:spPr>
        <p:txBody>
          <a:bodyPr/>
          <a:lstStyle/>
          <a:p>
            <a:pPr marL="0" indent="0">
              <a:buNone/>
            </a:pPr>
            <a:r>
              <a:rPr lang="en-IN" sz="1400" b="1" dirty="0"/>
              <a:t>class D implements A, B {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	@Override</a:t>
            </a:r>
          </a:p>
          <a:p>
            <a:pPr marL="0" indent="0">
              <a:buNone/>
            </a:pPr>
            <a:r>
              <a:rPr lang="en-IN" sz="1400" b="1" dirty="0"/>
              <a:t>	public void fun() {</a:t>
            </a:r>
          </a:p>
          <a:p>
            <a:pPr marL="0" indent="0">
              <a:buNone/>
            </a:pPr>
            <a:r>
              <a:rPr lang="en-IN" sz="1400" b="1" dirty="0"/>
              <a:t>		// TODO Auto-generated method stub</a:t>
            </a:r>
          </a:p>
          <a:p>
            <a:pPr marL="0" indent="0">
              <a:buNone/>
            </a:pPr>
            <a:r>
              <a:rPr lang="en-IN" sz="1400" b="1" dirty="0"/>
              <a:t>		</a:t>
            </a:r>
            <a:r>
              <a:rPr lang="en-IN" sz="1400" b="1" dirty="0" err="1"/>
              <a:t>B.super.fun</a:t>
            </a:r>
            <a:r>
              <a:rPr lang="en-IN" sz="1400" b="1" dirty="0"/>
              <a:t>();</a:t>
            </a:r>
          </a:p>
          <a:p>
            <a:pPr marL="0" indent="0">
              <a:buNone/>
            </a:pPr>
            <a:r>
              <a:rPr lang="en-IN" sz="1400" b="1" dirty="0"/>
              <a:t>	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public class Demo4 {</a:t>
            </a:r>
          </a:p>
          <a:p>
            <a:pPr marL="0" indent="0">
              <a:buNone/>
            </a:pPr>
            <a:r>
              <a:rPr lang="en-IN" sz="1400" b="1" dirty="0"/>
              <a:t>	</a:t>
            </a:r>
          </a:p>
          <a:p>
            <a:pPr marL="0" indent="0">
              <a:buNone/>
            </a:pPr>
            <a:r>
              <a:rPr lang="en-IN" sz="1400" b="1" dirty="0"/>
              <a:t>	public static void main(String[] </a:t>
            </a:r>
            <a:r>
              <a:rPr lang="en-IN" sz="1400" b="1" dirty="0" err="1"/>
              <a:t>args</a:t>
            </a:r>
            <a:r>
              <a:rPr lang="en-IN" sz="1400" b="1" dirty="0"/>
              <a:t>) {</a:t>
            </a:r>
          </a:p>
          <a:p>
            <a:pPr marL="0" indent="0">
              <a:buNone/>
            </a:pPr>
            <a:r>
              <a:rPr lang="en-IN" sz="1400" b="1" dirty="0"/>
              <a:t>		D </a:t>
            </a:r>
            <a:r>
              <a:rPr lang="en-IN" sz="1400" b="1" dirty="0" err="1"/>
              <a:t>obj</a:t>
            </a:r>
            <a:r>
              <a:rPr lang="en-IN" sz="1400" b="1" dirty="0"/>
              <a:t> = new D();</a:t>
            </a:r>
          </a:p>
          <a:p>
            <a:pPr marL="0" indent="0">
              <a:buNone/>
            </a:pPr>
            <a:r>
              <a:rPr lang="en-IN" sz="1400" b="1" dirty="0"/>
              <a:t>		</a:t>
            </a:r>
            <a:r>
              <a:rPr lang="en-IN" sz="1400" b="1" dirty="0" err="1"/>
              <a:t>obj.fun</a:t>
            </a:r>
            <a:r>
              <a:rPr lang="en-IN" sz="1400" b="1" dirty="0"/>
              <a:t>();</a:t>
            </a:r>
          </a:p>
          <a:p>
            <a:pPr marL="0" indent="0">
              <a:buNone/>
            </a:pPr>
            <a:r>
              <a:rPr lang="en-IN" sz="1400" b="1" dirty="0"/>
              <a:t>	}</a:t>
            </a:r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}</a:t>
            </a:r>
            <a:endParaRPr lang="en-IN" sz="1400" b="1" dirty="0">
              <a:solidFill>
                <a:srgbClr val="BCBEC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25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828802" y="-17362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26" name="Picture 2" descr="Polymorphism in Java - Method Overloading | Method Overriding">
            <a:extLst>
              <a:ext uri="{FF2B5EF4-FFF2-40B4-BE49-F238E27FC236}">
                <a16:creationId xmlns:a16="http://schemas.microsoft.com/office/drawing/2014/main" id="{B077AEB2-5052-B941-3A32-6F613703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7" y="2274305"/>
            <a:ext cx="714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99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828802" y="-17362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6271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0" name="Picture 2" descr="Polymorphism in Java">
            <a:extLst>
              <a:ext uri="{FF2B5EF4-FFF2-40B4-BE49-F238E27FC236}">
                <a16:creationId xmlns:a16="http://schemas.microsoft.com/office/drawing/2014/main" id="{0A45494B-10CA-2932-3C18-9F156804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99" y="2790648"/>
            <a:ext cx="7162056" cy="271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2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41562-D7F5-78FA-9755-EDC381C8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E782-F867-3EF3-4896-4E59D61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                                       </a:t>
            </a:r>
            <a:r>
              <a:rPr lang="en-US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Polymorphism Demo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9459A-F37E-1870-9C4A-981C0E51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273215"/>
            <a:ext cx="6217920" cy="6139141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JetBrains Mono"/>
              </a:rPr>
              <a:t>package </a:t>
            </a:r>
            <a:r>
              <a:rPr lang="en-US" sz="1400" b="1" dirty="0" err="1">
                <a:latin typeface="JetBrains Mono"/>
              </a:rPr>
              <a:t>naren.java.helpline</a:t>
            </a:r>
            <a:r>
              <a:rPr lang="en-US" sz="1400" b="1" dirty="0">
                <a:latin typeface="JetBrains Mono"/>
              </a:rPr>
              <a:t>;</a:t>
            </a:r>
          </a:p>
          <a:p>
            <a:pPr marL="0" indent="0">
              <a:buNone/>
            </a:pPr>
            <a:endParaRPr lang="en-US" sz="1400" b="1" dirty="0">
              <a:latin typeface="JetBrains Mono"/>
            </a:endParaRP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class Calculator {</a:t>
            </a:r>
          </a:p>
          <a:p>
            <a:pPr marL="0" indent="0">
              <a:buNone/>
            </a:pPr>
            <a:endParaRPr lang="en-US" sz="1400" b="1" dirty="0">
              <a:latin typeface="JetBrains Mono"/>
            </a:endParaRP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public int add(int n1, int n2) {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	return n1 + n2;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public double add(double n1, double n2) {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	return n1 + n2;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public double add(double n1, int n2) {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	return n1 + n2;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public int add(int n1, int n2, int n3) {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	return n1 + n2+ n3;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	}</a:t>
            </a:r>
          </a:p>
          <a:p>
            <a:pPr marL="0" indent="0">
              <a:buNone/>
            </a:pPr>
            <a:r>
              <a:rPr lang="en-US" sz="1400" b="1" dirty="0">
                <a:latin typeface="JetBrains Mono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1C61C-D97B-FEFA-3F2D-9945A0900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273215"/>
            <a:ext cx="6217920" cy="6139141"/>
          </a:xfrm>
        </p:spPr>
        <p:txBody>
          <a:bodyPr/>
          <a:lstStyle/>
          <a:p>
            <a:pPr marL="0" indent="0">
              <a:buNone/>
            </a:pPr>
            <a:r>
              <a:rPr lang="en-IN" sz="1400" b="1" dirty="0">
                <a:latin typeface="JetBrains Mono"/>
              </a:rPr>
              <a:t>public class </a:t>
            </a:r>
            <a:r>
              <a:rPr lang="en-IN" sz="1400" b="1" dirty="0" err="1">
                <a:latin typeface="JetBrains Mono"/>
              </a:rPr>
              <a:t>PolyDemo</a:t>
            </a:r>
            <a:r>
              <a:rPr lang="en-IN" sz="1400" b="1" dirty="0">
                <a:latin typeface="JetBrains Mono"/>
              </a:rPr>
              <a:t> {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public static void main(String[] </a:t>
            </a:r>
            <a:r>
              <a:rPr lang="en-IN" sz="1400" b="1" dirty="0" err="1">
                <a:latin typeface="JetBrains Mono"/>
              </a:rPr>
              <a:t>args</a:t>
            </a:r>
            <a:r>
              <a:rPr lang="en-IN" sz="1400" b="1" dirty="0">
                <a:latin typeface="JetBrains Mono"/>
              </a:rPr>
              <a:t>) {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	Calculator calc= new Calculator();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	</a:t>
            </a:r>
            <a:r>
              <a:rPr lang="en-IN" sz="1400" b="1" dirty="0" err="1">
                <a:latin typeface="JetBrains Mono"/>
              </a:rPr>
              <a:t>System.out.println</a:t>
            </a:r>
            <a:r>
              <a:rPr lang="en-IN" sz="1400" b="1" dirty="0">
                <a:latin typeface="JetBrains Mono"/>
              </a:rPr>
              <a:t>(</a:t>
            </a:r>
            <a:r>
              <a:rPr lang="en-IN" sz="1400" b="1" dirty="0" err="1">
                <a:latin typeface="JetBrains Mono"/>
              </a:rPr>
              <a:t>calc.add</a:t>
            </a:r>
            <a:r>
              <a:rPr lang="en-IN" sz="1400" b="1" dirty="0">
                <a:latin typeface="JetBrains Mono"/>
              </a:rPr>
              <a:t>(4, 3));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	</a:t>
            </a:r>
            <a:r>
              <a:rPr lang="en-IN" sz="1400" b="1" dirty="0" err="1">
                <a:latin typeface="JetBrains Mono"/>
              </a:rPr>
              <a:t>System.out.println</a:t>
            </a:r>
            <a:r>
              <a:rPr lang="en-IN" sz="1400" b="1" dirty="0">
                <a:latin typeface="JetBrains Mono"/>
              </a:rPr>
              <a:t>(</a:t>
            </a:r>
            <a:r>
              <a:rPr lang="en-IN" sz="1400" b="1" dirty="0" err="1">
                <a:latin typeface="JetBrains Mono"/>
              </a:rPr>
              <a:t>calc.add</a:t>
            </a:r>
            <a:r>
              <a:rPr lang="en-IN" sz="1400" b="1" dirty="0">
                <a:latin typeface="JetBrains Mono"/>
              </a:rPr>
              <a:t>(4,3,10));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	</a:t>
            </a:r>
            <a:r>
              <a:rPr lang="en-IN" sz="1400" b="1" dirty="0" err="1">
                <a:latin typeface="JetBrains Mono"/>
              </a:rPr>
              <a:t>System.out.println</a:t>
            </a:r>
            <a:r>
              <a:rPr lang="en-IN" sz="1400" b="1" dirty="0">
                <a:latin typeface="JetBrains Mono"/>
              </a:rPr>
              <a:t>(</a:t>
            </a:r>
            <a:r>
              <a:rPr lang="en-IN" sz="1400" b="1" dirty="0" err="1">
                <a:latin typeface="JetBrains Mono"/>
              </a:rPr>
              <a:t>calc.add</a:t>
            </a:r>
            <a:r>
              <a:rPr lang="en-IN" sz="1400" b="1" dirty="0">
                <a:latin typeface="JetBrains Mono"/>
              </a:rPr>
              <a:t>(40d, 5d));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	</a:t>
            </a:r>
            <a:r>
              <a:rPr lang="en-IN" sz="1400" b="1" dirty="0" err="1">
                <a:latin typeface="JetBrains Mono"/>
              </a:rPr>
              <a:t>System.out.println</a:t>
            </a:r>
            <a:r>
              <a:rPr lang="en-IN" sz="1400" b="1" dirty="0">
                <a:latin typeface="JetBrains Mono"/>
              </a:rPr>
              <a:t>(</a:t>
            </a:r>
            <a:r>
              <a:rPr lang="en-IN" sz="1400" b="1" dirty="0" err="1">
                <a:latin typeface="JetBrains Mono"/>
              </a:rPr>
              <a:t>calc.add</a:t>
            </a:r>
            <a:r>
              <a:rPr lang="en-IN" sz="1400" b="1" dirty="0">
                <a:latin typeface="JetBrains Mono"/>
              </a:rPr>
              <a:t>(40d, 20));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}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// Method overloading?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// method name is same 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// the </a:t>
            </a:r>
            <a:r>
              <a:rPr lang="en-IN" sz="1400" b="1" dirty="0" err="1">
                <a:latin typeface="JetBrains Mono"/>
              </a:rPr>
              <a:t>nmuber</a:t>
            </a:r>
            <a:r>
              <a:rPr lang="en-IN" sz="1400" b="1" dirty="0">
                <a:latin typeface="JetBrains Mono"/>
              </a:rPr>
              <a:t> of parameter is </a:t>
            </a:r>
            <a:r>
              <a:rPr lang="en-IN" sz="1400" b="1" dirty="0" err="1">
                <a:latin typeface="JetBrains Mono"/>
              </a:rPr>
              <a:t>diffrent</a:t>
            </a:r>
            <a:endParaRPr lang="en-IN" sz="1400" b="1" dirty="0">
              <a:latin typeface="JetBrains Mono"/>
            </a:endParaRP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// order of </a:t>
            </a:r>
            <a:r>
              <a:rPr lang="en-IN" sz="1400" b="1" dirty="0" err="1">
                <a:latin typeface="JetBrains Mono"/>
              </a:rPr>
              <a:t>paramters</a:t>
            </a:r>
            <a:r>
              <a:rPr lang="en-IN" sz="1400" b="1" dirty="0">
                <a:latin typeface="JetBrains Mono"/>
              </a:rPr>
              <a:t> is </a:t>
            </a:r>
            <a:r>
              <a:rPr lang="en-IN" sz="1400" b="1" dirty="0" err="1">
                <a:latin typeface="JetBrains Mono"/>
              </a:rPr>
              <a:t>diffrent</a:t>
            </a:r>
            <a:r>
              <a:rPr lang="en-IN" sz="1400" b="1" dirty="0">
                <a:latin typeface="JetBrains Mono"/>
              </a:rPr>
              <a:t> </a:t>
            </a: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	// types of </a:t>
            </a:r>
            <a:r>
              <a:rPr lang="en-IN" sz="1400" b="1" dirty="0" err="1">
                <a:latin typeface="JetBrains Mono"/>
              </a:rPr>
              <a:t>paramyter</a:t>
            </a:r>
            <a:r>
              <a:rPr lang="en-IN" sz="1400" b="1" dirty="0">
                <a:latin typeface="JetBrains Mono"/>
              </a:rPr>
              <a:t> is </a:t>
            </a:r>
            <a:r>
              <a:rPr lang="en-IN" sz="1400" b="1" dirty="0" err="1">
                <a:latin typeface="JetBrains Mono"/>
              </a:rPr>
              <a:t>diffrent</a:t>
            </a:r>
            <a:endParaRPr lang="en-IN" sz="1400" b="1" dirty="0">
              <a:latin typeface="JetBrains Mono"/>
            </a:endParaRPr>
          </a:p>
          <a:p>
            <a:pPr marL="0" indent="0">
              <a:buNone/>
            </a:pPr>
            <a:r>
              <a:rPr lang="en-IN" sz="1400" b="1" dirty="0"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2653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1CFF1-4840-7EC7-BF36-509112D6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94836"/>
            <a:ext cx="11954933" cy="68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4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32EBF-10D0-DBFF-2AC3-9997EA21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14" y="1405467"/>
            <a:ext cx="12947971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68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AE4C3-EA6B-6E50-7042-E34F0D65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9" y="1011037"/>
            <a:ext cx="7082694" cy="610460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0D5C1F29-EFFA-C9EC-B205-BCEA5D743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24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5860C-F304-5A50-46E3-7B786D9C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37" y="1105045"/>
            <a:ext cx="7903662" cy="64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72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A899E-98C0-972C-5EF8-66A089086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18" y="1163727"/>
            <a:ext cx="7234328" cy="61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182" y="10702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0F0F0F"/>
                </a:solidFill>
                <a:latin typeface="Söhne"/>
              </a:rPr>
              <a:t>What is Class?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51225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97C70-6E4C-1DBD-85AC-D1E074B86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18" y="168601"/>
            <a:ext cx="6511425" cy="80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6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7E4CF-A1B6-BF34-3A6F-F143C9E9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473" y="747651"/>
            <a:ext cx="7107454" cy="66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3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788C2A-534E-BE1E-E6F7-B1BEBAB25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04" y="339367"/>
            <a:ext cx="7965949" cy="7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2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3E3CE3-449B-056C-8645-6C8D229F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74" y="1020046"/>
            <a:ext cx="6968835" cy="65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3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0351D-B884-E87B-7D4D-84920ECCA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787" y="645297"/>
            <a:ext cx="7014795" cy="69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9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45FA8-1A33-8062-43EC-FD2A4A62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28" y="139612"/>
            <a:ext cx="8221002" cy="80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02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DA449-6004-D562-037C-FDC31C86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255" y="117746"/>
            <a:ext cx="8462119" cy="81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r>
              <a:rPr lang="en-IN" dirty="0"/>
              <a:t>v</a:t>
            </a:r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C5E6F-1EF8-413A-90E1-5276E41C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37" y="425233"/>
            <a:ext cx="7501042" cy="70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7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2EB47-0349-745D-CD6C-98CF0408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830" y="495493"/>
            <a:ext cx="7315202" cy="67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0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54B76-9C7F-ADEF-1B3C-6A3BB4B9B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4" y="845162"/>
            <a:ext cx="12256249" cy="6539276"/>
          </a:xfrm>
          <a:prstGeom prst="rect">
            <a:avLst/>
          </a:prstGeom>
        </p:spPr>
      </p:pic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552B767D-22B3-24F0-EDBE-2387E960F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92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Objects and Classes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6F0FBCAB-CCF4-548D-F904-439DB262B0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Generated image">
            <a:extLst>
              <a:ext uri="{FF2B5EF4-FFF2-40B4-BE49-F238E27FC236}">
                <a16:creationId xmlns:a16="http://schemas.microsoft.com/office/drawing/2014/main" id="{3DAE496A-4962-01F8-C1C2-9124AA19EC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E5BA-87FD-21E8-4201-61B9318F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72" y="304800"/>
            <a:ext cx="7820628" cy="78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0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182" y="10702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0F0F0F"/>
                </a:solidFill>
                <a:latin typeface="Söhne"/>
              </a:rPr>
              <a:t>What is JDK,JRE, JVM?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26" name="Picture 2" descr="What is JDK, JRE and JVM?. When we want to program using Java… | by  Asinshani Taniya | Medium">
            <a:extLst>
              <a:ext uri="{FF2B5EF4-FFF2-40B4-BE49-F238E27FC236}">
                <a16:creationId xmlns:a16="http://schemas.microsoft.com/office/drawing/2014/main" id="{7759C479-9CEC-AC94-EA28-A543DDCA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97" y="2290378"/>
            <a:ext cx="5960500" cy="32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54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D0C61F-E449-6D35-1EAE-C16590E6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33" y="1435262"/>
            <a:ext cx="8936491" cy="50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09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074" name="Picture 2" descr="10 Questions To Ask A Car Dealer Before Buying">
            <a:extLst>
              <a:ext uri="{FF2B5EF4-FFF2-40B4-BE49-F238E27FC236}">
                <a16:creationId xmlns:a16="http://schemas.microsoft.com/office/drawing/2014/main" id="{2FC029F3-0016-F01F-6AFF-617CE3C8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63" y="1284790"/>
            <a:ext cx="8523514" cy="550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50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D6C1FB0-F44A-6856-8D78-824A9736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93" y="1176163"/>
            <a:ext cx="9482405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44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32E3D7-1C15-06F8-408E-92C0C3AD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16" y="1102643"/>
            <a:ext cx="11857366" cy="5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5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CC81C7-AC22-669B-C198-42F40B3F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78" y="1290827"/>
            <a:ext cx="8478691" cy="56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94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CFD488-0A47-DBF5-8D93-9F18FB59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62751-4B4C-FB6F-6981-C22A24198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4672"/>
            <a:ext cx="14630400" cy="76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106365-5E09-F50A-82FC-C427EBAD1B95}"/>
              </a:ext>
            </a:extLst>
          </p:cNvPr>
          <p:cNvSpPr txBox="1"/>
          <p:nvPr/>
        </p:nvSpPr>
        <p:spPr>
          <a:xfrm>
            <a:off x="2708476" y="1157468"/>
            <a:ext cx="82643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package </a:t>
            </a:r>
            <a:r>
              <a:rPr lang="en-IN" sz="2400" b="1" dirty="0" err="1">
                <a:solidFill>
                  <a:srgbClr val="BCBEC4"/>
                </a:solidFill>
                <a:effectLst/>
                <a:latin typeface="JetBrains Mono"/>
              </a:rPr>
              <a:t>naren.java.helpline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Addition {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public int </a:t>
            </a:r>
            <a:r>
              <a:rPr lang="en-IN" sz="2400" b="1" dirty="0">
                <a:solidFill>
                  <a:srgbClr val="56A8F5"/>
                </a:solidFill>
                <a:effectLst/>
                <a:latin typeface="JetBrains Mono"/>
              </a:rPr>
              <a:t>add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n1, 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n2) {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   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n1 + n2;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ObjectAndClassDemo {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lang="en-IN" sz="2400" b="1" dirty="0"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lang="en-IN" sz="2400" b="1" dirty="0" err="1"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) {</a:t>
            </a:r>
          </a:p>
          <a:p>
            <a:pPr>
              <a:buNone/>
            </a:pP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   Addition </a:t>
            </a:r>
            <a:r>
              <a:rPr lang="en-IN" sz="2400" b="1" dirty="0" err="1">
                <a:solidFill>
                  <a:srgbClr val="BCBEC4"/>
                </a:solidFill>
                <a:effectLst/>
                <a:latin typeface="JetBrains Mono"/>
              </a:rPr>
              <a:t>obj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IN" sz="2400" b="1" dirty="0"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Addition();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   </a:t>
            </a:r>
            <a:r>
              <a:rPr lang="en-IN" sz="2400" b="1" dirty="0" err="1"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lang="en-IN" sz="2400" b="1" i="1" dirty="0" err="1"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lang="en-IN" sz="2400" b="1" dirty="0" err="1"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(obj.add(</a:t>
            </a:r>
            <a:r>
              <a:rPr lang="en-IN" sz="2400" b="1" dirty="0"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IN" sz="2400" b="1" dirty="0">
                <a:solidFill>
                  <a:srgbClr val="2AACB8"/>
                </a:solidFill>
                <a:effectLst/>
                <a:latin typeface="JetBrains Mono"/>
              </a:rPr>
              <a:t>30</a:t>
            </a: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lang="en-IN" sz="2400" b="1" dirty="0">
                <a:solidFill>
                  <a:srgbClr val="BCBEC4"/>
                </a:solidFill>
                <a:effectLst/>
                <a:latin typeface="JetBrains Mono"/>
              </a:rPr>
            </a:br>
            <a:endParaRPr lang="en-IN" sz="2400" b="1" dirty="0">
              <a:solidFill>
                <a:srgbClr val="BCBEC4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9080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532096"/>
            <a:ext cx="7216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Four Pillars of OOPs in Java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7081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0163" y="28929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Encapsulation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29547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Encapsulating data and methods within an object to ensure data security and code integrity.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67081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48456" y="28929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Inheritance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330833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new classes by inheriting properties and behaviors from existing classes.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2260163" y="48396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Polymorphism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09009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Having multiple forms of a method or class, allowing flexibility and adaptability in code.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48456" y="48396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Abstraction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36088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abstract classes and interfaces to define common behaviors and properties without implementing them.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79252A-8A06-89ED-7A9B-09044045ACBA}"/>
              </a:ext>
            </a:extLst>
          </p:cNvPr>
          <p:cNvSpPr txBox="1"/>
          <p:nvPr/>
        </p:nvSpPr>
        <p:spPr>
          <a:xfrm>
            <a:off x="3090441" y="1053295"/>
            <a:ext cx="97343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dirty="0"/>
              <a:t>👉 </a:t>
            </a:r>
            <a:r>
              <a:rPr lang="en-IN" sz="3600" b="1" dirty="0"/>
              <a:t>“Eat Ice-cream, Play Alone”</a:t>
            </a:r>
            <a:r>
              <a:rPr lang="en-IN" sz="3600" dirty="0"/>
              <a:t> 🍦🎮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/>
              <a:t>E</a:t>
            </a:r>
            <a:r>
              <a:rPr lang="en-IN" sz="3600" dirty="0"/>
              <a:t>at → Encapsulation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/>
              <a:t>I</a:t>
            </a:r>
            <a:r>
              <a:rPr lang="en-IN" sz="3600" dirty="0"/>
              <a:t>ce-cream → Inheritance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/>
              <a:t>P</a:t>
            </a:r>
            <a:r>
              <a:rPr lang="en-IN" sz="3600" dirty="0"/>
              <a:t>lay → Polymorphism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/>
              <a:t>A</a:t>
            </a:r>
            <a:r>
              <a:rPr lang="en-IN" sz="3600" dirty="0"/>
              <a:t>lone → Abstraction</a:t>
            </a:r>
          </a:p>
        </p:txBody>
      </p:sp>
    </p:spTree>
    <p:extLst>
      <p:ext uri="{BB962C8B-B14F-4D97-AF65-F5344CB8AC3E}">
        <p14:creationId xmlns:p14="http://schemas.microsoft.com/office/powerpoint/2010/main" val="200771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IN" sz="44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Encapsulation?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936</Words>
  <Application>Microsoft Office PowerPoint</Application>
  <PresentationFormat>Custom</PresentationFormat>
  <Paragraphs>148</Paragraphs>
  <Slides>57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Corben</vt:lpstr>
      <vt:lpstr>JetBrains Mono</vt:lpstr>
      <vt:lpstr>Nobile</vt:lpstr>
      <vt:lpstr>Open Sans</vt:lpstr>
      <vt:lpstr>Roboto</vt:lpstr>
      <vt:lpstr>Roboto Slab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                                                                                                                      Inheritance Demo </vt:lpstr>
      <vt:lpstr>                                                                                           Inheritance Diamond Problem </vt:lpstr>
      <vt:lpstr>PowerPoint Presentation</vt:lpstr>
      <vt:lpstr>PowerPoint Presentation</vt:lpstr>
      <vt:lpstr>                                                                                                    Polymorphism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Narendra Sahoo</cp:lastModifiedBy>
  <cp:revision>78</cp:revision>
  <dcterms:created xsi:type="dcterms:W3CDTF">2023-11-27T16:13:53Z</dcterms:created>
  <dcterms:modified xsi:type="dcterms:W3CDTF">2026-02-12T14:07:33Z</dcterms:modified>
</cp:coreProperties>
</file>